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  <p:sldMasterId id="2147483850" r:id="rId2"/>
    <p:sldMasterId id="2147483873" r:id="rId3"/>
  </p:sldMasterIdLst>
  <p:notesMasterIdLst>
    <p:notesMasterId r:id="rId52"/>
  </p:notesMasterIdLst>
  <p:sldIdLst>
    <p:sldId id="256" r:id="rId4"/>
    <p:sldId id="631" r:id="rId5"/>
    <p:sldId id="579" r:id="rId6"/>
    <p:sldId id="584" r:id="rId7"/>
    <p:sldId id="588" r:id="rId8"/>
    <p:sldId id="585" r:id="rId9"/>
    <p:sldId id="586" r:id="rId10"/>
    <p:sldId id="580" r:id="rId11"/>
    <p:sldId id="589" r:id="rId12"/>
    <p:sldId id="593" r:id="rId13"/>
    <p:sldId id="581" r:id="rId14"/>
    <p:sldId id="606" r:id="rId15"/>
    <p:sldId id="594" r:id="rId16"/>
    <p:sldId id="595" r:id="rId17"/>
    <p:sldId id="596" r:id="rId18"/>
    <p:sldId id="597" r:id="rId19"/>
    <p:sldId id="605" r:id="rId20"/>
    <p:sldId id="599" r:id="rId21"/>
    <p:sldId id="602" r:id="rId22"/>
    <p:sldId id="601" r:id="rId23"/>
    <p:sldId id="607" r:id="rId24"/>
    <p:sldId id="603" r:id="rId25"/>
    <p:sldId id="604" r:id="rId26"/>
    <p:sldId id="624" r:id="rId27"/>
    <p:sldId id="625" r:id="rId28"/>
    <p:sldId id="626" r:id="rId29"/>
    <p:sldId id="627" r:id="rId30"/>
    <p:sldId id="629" r:id="rId31"/>
    <p:sldId id="630" r:id="rId32"/>
    <p:sldId id="628" r:id="rId33"/>
    <p:sldId id="623" r:id="rId34"/>
    <p:sldId id="616" r:id="rId35"/>
    <p:sldId id="617" r:id="rId36"/>
    <p:sldId id="618" r:id="rId37"/>
    <p:sldId id="619" r:id="rId38"/>
    <p:sldId id="620" r:id="rId39"/>
    <p:sldId id="621" r:id="rId40"/>
    <p:sldId id="622" r:id="rId41"/>
    <p:sldId id="608" r:id="rId42"/>
    <p:sldId id="609" r:id="rId43"/>
    <p:sldId id="610" r:id="rId44"/>
    <p:sldId id="611" r:id="rId45"/>
    <p:sldId id="612" r:id="rId46"/>
    <p:sldId id="613" r:id="rId47"/>
    <p:sldId id="614" r:id="rId48"/>
    <p:sldId id="591" r:id="rId49"/>
    <p:sldId id="592" r:id="rId50"/>
    <p:sldId id="583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066" autoAdjust="0"/>
  </p:normalViewPr>
  <p:slideViewPr>
    <p:cSldViewPr snapToGrid="0">
      <p:cViewPr varScale="1">
        <p:scale>
          <a:sx n="65" d="100"/>
          <a:sy n="65" d="100"/>
        </p:scale>
        <p:origin x="35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29F0-6F9D-41CD-A6D8-76BCCF047171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1ABE5-D858-48A3-BD52-D48ED13BE2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40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208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33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430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634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46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303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http://</a:t>
            </a:r>
            <a:r>
              <a:rPr lang="en-US" altLang="zh-TW" dirty="0" smtClean="0"/>
              <a:t>blog.darkthread.net/post-2017-02-20-windbg-to-find-aspnet-cpu-high.aspx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ISOLATION:</a:t>
            </a:r>
          </a:p>
          <a:p>
            <a:pPr marL="342900" indent="-342900">
              <a:buFontTx/>
              <a:buChar char="-"/>
            </a:pPr>
            <a:r>
              <a:rPr lang="en-US" altLang="zh-TW" dirty="0" err="1" smtClean="0"/>
              <a:t>Dumpfile</a:t>
            </a:r>
            <a:endParaRPr lang="en-US" altLang="zh-TW" dirty="0" smtClean="0"/>
          </a:p>
          <a:p>
            <a:pPr marL="342900" indent="-342900">
              <a:buFontTx/>
              <a:buChar char="-"/>
            </a:pPr>
            <a:r>
              <a:rPr lang="en-US" altLang="zh-TW" dirty="0" smtClean="0"/>
              <a:t>Kill process</a:t>
            </a:r>
            <a:endParaRPr lang="zh-TW" altLang="en-US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717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628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Windows container +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compose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065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974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69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660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Container</a:t>
            </a:r>
            <a:r>
              <a:rPr lang="en-US" altLang="zh-TW" baseline="0" dirty="0" smtClean="0"/>
              <a:t> Link </a:t>
            </a:r>
            <a:r>
              <a:rPr lang="en-US" altLang="zh-TW" baseline="0" dirty="0" err="1" smtClean="0"/>
              <a:t>v.s</a:t>
            </a:r>
            <a:r>
              <a:rPr lang="en-US" altLang="zh-TW" baseline="0" dirty="0" smtClean="0"/>
              <a:t>. Service Link: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Container Link (</a:t>
            </a:r>
            <a:r>
              <a:rPr lang="en-US" altLang="zh-TW" baseline="0" dirty="0" err="1" smtClean="0"/>
              <a:t>docker</a:t>
            </a:r>
            <a:r>
              <a:rPr lang="en-US" altLang="zh-TW" baseline="0" dirty="0" smtClean="0"/>
              <a:t> run –link .. ): </a:t>
            </a:r>
            <a:r>
              <a:rPr lang="zh-TW" altLang="en-US" baseline="0" dirty="0" smtClean="0"/>
              <a:t>產生 </a:t>
            </a:r>
            <a:r>
              <a:rPr lang="en-US" altLang="zh-TW" baseline="0" dirty="0" smtClean="0"/>
              <a:t>hosts</a:t>
            </a:r>
            <a:r>
              <a:rPr lang="zh-TW" altLang="en-US" baseline="0" dirty="0" smtClean="0"/>
              <a:t> 對應的紀錄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Service Link (</a:t>
            </a:r>
            <a:r>
              <a:rPr lang="en-US" altLang="zh-TW" baseline="0" dirty="0" err="1" smtClean="0"/>
              <a:t>docker-compose.yml</a:t>
            </a:r>
            <a:r>
              <a:rPr lang="en-US" altLang="zh-TW" baseline="0" dirty="0" smtClean="0"/>
              <a:t>): DNS</a:t>
            </a:r>
            <a:r>
              <a:rPr lang="zh-TW" altLang="en-US" baseline="0" dirty="0" smtClean="0"/>
              <a:t> 查詢</a:t>
            </a:r>
            <a:r>
              <a:rPr lang="en-US" altLang="zh-TW" baseline="0" dirty="0" smtClean="0"/>
              <a:t>, round robin</a:t>
            </a:r>
          </a:p>
          <a:p>
            <a:endParaRPr lang="en-US" altLang="zh-TW" baseline="0" dirty="0" smtClean="0"/>
          </a:p>
          <a:p>
            <a:r>
              <a:rPr lang="en-US" altLang="zh-TW" dirty="0" smtClean="0"/>
              <a:t>https://docs.docker.com/engine/userguide/networking/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38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837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267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65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封裝後的容器，就如同手機的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一般</a:t>
            </a:r>
            <a:r>
              <a:rPr lang="en-US" altLang="zh-TW" dirty="0" smtClean="0"/>
              <a:t>, </a:t>
            </a:r>
            <a:r>
              <a:rPr lang="zh-TW" altLang="en-US" dirty="0" smtClean="0"/>
              <a:t>從 </a:t>
            </a:r>
            <a:r>
              <a:rPr lang="en-US" altLang="zh-TW" dirty="0" err="1" smtClean="0"/>
              <a:t>docker</a:t>
            </a:r>
            <a:r>
              <a:rPr lang="en-US" altLang="zh-TW" dirty="0" smtClean="0"/>
              <a:t> registry </a:t>
            </a:r>
            <a:r>
              <a:rPr lang="zh-TW" altLang="en-US" dirty="0" smtClean="0"/>
              <a:t>下載 </a:t>
            </a:r>
            <a:r>
              <a:rPr lang="en-US" altLang="zh-TW" dirty="0" smtClean="0"/>
              <a:t>(pull)</a:t>
            </a:r>
            <a:r>
              <a:rPr lang="zh-TW" altLang="en-US" dirty="0" smtClean="0"/>
              <a:t> 後就可使用。</a:t>
            </a:r>
            <a:endParaRPr lang="en-US" altLang="zh-TW" dirty="0" smtClean="0"/>
          </a:p>
          <a:p>
            <a:r>
              <a:rPr lang="zh-TW" altLang="en-US" dirty="0" smtClean="0"/>
              <a:t>部署人員可以調配網路配置，以及儲存空間配置，就完成部署。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79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970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146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93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12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20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488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4521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7515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076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08002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58912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111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1682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70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05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0681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0051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32641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8538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503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402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9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02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49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19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8200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968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2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8901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79134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54974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605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46269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06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6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478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332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131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45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46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08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8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4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0204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3654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15923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6202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5666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694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3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71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5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9490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20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57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93493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3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1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2017/3/9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68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2017/3/9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19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6662CF-C7B0-4E0D-A8EF-6C346E54F2F8}" type="datetimeFigureOut">
              <a:rPr lang="zh-TW" altLang="en-US" smtClean="0"/>
              <a:t>2017/3/9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58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963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66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ndowsitpro.com/windows-server-2016/differences-between-windows-containers-and-hyper-v-containers-windows-server-20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ndrew.blog.092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hyperlink" Target="http://columns.chicken-house.ne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 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原生的容器</a:t>
            </a:r>
            <a:r>
              <a:rPr lang="zh-TW" altLang="en-US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 </a:t>
            </a:r>
            <a:r>
              <a:rPr lang="en-US" altLang="zh-TW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(for .NET Developers)</a:t>
            </a:r>
            <a:endParaRPr lang="zh-TW" altLang="en-US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Andrew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wu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2017/03/11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42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你還在用舊工具解決新問題嗎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「明朝的劍 清朝的官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07" y="1158823"/>
            <a:ext cx="9362746" cy="514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5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5798"/>
          <a:stretch/>
        </p:blipFill>
        <p:spPr>
          <a:xfrm>
            <a:off x="522953" y="150748"/>
            <a:ext cx="11788920" cy="607449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36998" y="5589142"/>
            <a:ext cx="4849402" cy="6361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硬體 </a:t>
            </a:r>
            <a:r>
              <a:rPr lang="en-US" altLang="zh-TW" dirty="0" smtClean="0"/>
              <a:t>(Hardware) </a:t>
            </a:r>
            <a:r>
              <a:rPr lang="zh-TW" altLang="en-US" dirty="0" smtClean="0"/>
              <a:t>的虛擬化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637106" y="5589142"/>
            <a:ext cx="4849402" cy="6361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作業</a:t>
            </a:r>
            <a:r>
              <a:rPr lang="zh-TW" altLang="en-US" dirty="0"/>
              <a:t>系統</a:t>
            </a:r>
            <a:r>
              <a:rPr lang="zh-TW" altLang="en-US" dirty="0" smtClean="0"/>
              <a:t> </a:t>
            </a:r>
            <a:r>
              <a:rPr lang="en-US" altLang="zh-TW" dirty="0" smtClean="0"/>
              <a:t>(Operating System) </a:t>
            </a:r>
            <a:r>
              <a:rPr lang="zh-TW" altLang="en-US" dirty="0" smtClean="0"/>
              <a:t>的虛擬化</a:t>
            </a:r>
            <a:endParaRPr lang="zh-TW" altLang="en-US" dirty="0"/>
          </a:p>
        </p:txBody>
      </p:sp>
      <p:sp>
        <p:nvSpPr>
          <p:cNvPr id="7" name="右大括弧 6"/>
          <p:cNvSpPr/>
          <p:nvPr/>
        </p:nvSpPr>
        <p:spPr>
          <a:xfrm>
            <a:off x="5665522" y="178229"/>
            <a:ext cx="353079" cy="59233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右大括弧 7"/>
          <p:cNvSpPr/>
          <p:nvPr/>
        </p:nvSpPr>
        <p:spPr>
          <a:xfrm>
            <a:off x="5953198" y="743308"/>
            <a:ext cx="353079" cy="59233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右大括弧 8"/>
          <p:cNvSpPr/>
          <p:nvPr/>
        </p:nvSpPr>
        <p:spPr>
          <a:xfrm>
            <a:off x="6240874" y="1359757"/>
            <a:ext cx="353079" cy="1814958"/>
          </a:xfrm>
          <a:prstGeom prst="rightBrace">
            <a:avLst>
              <a:gd name="adj1" fmla="val 8333"/>
              <a:gd name="adj2" fmla="val 199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37106" y="31359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你的應用程式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26828" y="84225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你的應用程式執行環境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26828" y="146858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你的應用程式執行平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</a:p>
        </p:txBody>
      </p:sp>
    </p:spTree>
    <p:extLst>
      <p:ext uri="{BB962C8B-B14F-4D97-AF65-F5344CB8AC3E}">
        <p14:creationId xmlns:p14="http://schemas.microsoft.com/office/powerpoint/2010/main" val="35437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DEMO: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Basic: </a:t>
            </a:r>
            <a:r>
              <a:rPr lang="zh-TW" altLang="en-US" dirty="0" smtClean="0"/>
              <a:t>將 </a:t>
            </a:r>
            <a:r>
              <a:rPr lang="en-US" altLang="zh-TW" dirty="0" smtClean="0"/>
              <a:t>asp.net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mvc</a:t>
            </a:r>
            <a:r>
              <a:rPr lang="zh-TW" altLang="en-US" dirty="0" smtClean="0"/>
              <a:t> 容器化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286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4d-1-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5" y="437073"/>
            <a:ext cx="10416264" cy="58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86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4d-1-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1645"/>
            <a:ext cx="10726615" cy="60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3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d4d-1-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623"/>
            <a:ext cx="10937631" cy="61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右大括弧 3"/>
          <p:cNvSpPr/>
          <p:nvPr/>
        </p:nvSpPr>
        <p:spPr>
          <a:xfrm>
            <a:off x="10691446" y="1011981"/>
            <a:ext cx="293077" cy="249031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1054864" y="1664677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</a:t>
            </a:r>
            <a:endParaRPr lang="en-US" dirty="0"/>
          </a:p>
        </p:txBody>
      </p:sp>
      <p:sp>
        <p:nvSpPr>
          <p:cNvPr id="8" name="右大括弧 7"/>
          <p:cNvSpPr/>
          <p:nvPr/>
        </p:nvSpPr>
        <p:spPr>
          <a:xfrm>
            <a:off x="10691446" y="3921710"/>
            <a:ext cx="293077" cy="161398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054864" y="4574406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Immutable Services</a:t>
            </a:r>
            <a:b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容器化的部署策略</a:t>
            </a:r>
            <a:endParaRPr lang="zh-TW" altLang="en-US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368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 </a:t>
            </a:r>
            <a:r>
              <a:rPr lang="en-US" altLang="zh-TW" dirty="0" smtClean="0"/>
              <a:t>"</a:t>
            </a:r>
            <a:r>
              <a:rPr lang="zh-TW" altLang="en-US" dirty="0" smtClean="0"/>
              <a:t>重新部署</a:t>
            </a:r>
            <a:r>
              <a:rPr lang="en-US" altLang="zh-TW" dirty="0" smtClean="0"/>
              <a:t>"</a:t>
            </a:r>
            <a:r>
              <a:rPr lang="zh-TW" altLang="en-US" dirty="0" smtClean="0"/>
              <a:t> 取代遠端管理與更新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TW" altLang="en-US" sz="3200" dirty="0" smtClean="0"/>
              <a:t>  過去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少數幾台 </a:t>
            </a:r>
            <a:r>
              <a:rPr lang="en-US" altLang="zh-TW" sz="3200" dirty="0" smtClean="0"/>
              <a:t>Server</a:t>
            </a:r>
            <a:r>
              <a:rPr lang="zh-TW" altLang="en-US" sz="3200" dirty="0" smtClean="0"/>
              <a:t> 要執行所有的服務</a:t>
            </a:r>
            <a:r>
              <a:rPr lang="en-US" altLang="zh-TW" sz="3200" dirty="0" smtClean="0"/>
              <a:t>, </a:t>
            </a:r>
            <a:r>
              <a:rPr lang="zh-TW" altLang="en-US" sz="3200" dirty="0" smtClean="0"/>
              <a:t>現在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單一服務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               要在上百台 </a:t>
            </a:r>
            <a:r>
              <a:rPr lang="en-US" altLang="zh-TW" sz="3200" dirty="0" smtClean="0"/>
              <a:t>Server</a:t>
            </a:r>
            <a:r>
              <a:rPr lang="zh-TW" altLang="en-US" sz="3200" dirty="0" smtClean="0"/>
              <a:t> 上面執行</a:t>
            </a:r>
            <a:r>
              <a:rPr lang="en-US" altLang="zh-TW" sz="3200" dirty="0" smtClean="0"/>
              <a:t>…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TW" sz="32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sz="3200" dirty="0" smtClean="0"/>
              <a:t>  如果</a:t>
            </a:r>
            <a:r>
              <a:rPr lang="en-US" altLang="zh-TW" sz="3200" dirty="0" smtClean="0"/>
              <a:t>:</a:t>
            </a:r>
            <a:r>
              <a:rPr lang="zh-TW" altLang="en-US" sz="3200" dirty="0"/>
              <a:t> </a:t>
            </a:r>
            <a:r>
              <a:rPr lang="zh-TW" altLang="en-US" sz="3200" dirty="0" smtClean="0"/>
              <a:t>一個 </a:t>
            </a:r>
            <a:r>
              <a:rPr lang="en-US" altLang="zh-TW" sz="3200" dirty="0" smtClean="0"/>
              <a:t>Server</a:t>
            </a:r>
            <a:r>
              <a:rPr lang="zh-TW" altLang="en-US" sz="3200" dirty="0" smtClean="0"/>
              <a:t> 只要執行一個服務，有</a:t>
            </a:r>
            <a:r>
              <a:rPr lang="zh-TW" altLang="en-US" sz="3200" dirty="0"/>
              <a:t>異</a:t>
            </a:r>
            <a:r>
              <a:rPr lang="zh-TW" altLang="en-US" sz="3200" dirty="0" smtClean="0"/>
              <a:t>動就拋棄，</a:t>
            </a:r>
            <a:r>
              <a:rPr lang="zh-TW" altLang="en-US" sz="3200" dirty="0" smtClean="0"/>
              <a:t>直接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 smtClean="0"/>
              <a:t>	</a:t>
            </a:r>
            <a:r>
              <a:rPr lang="zh-TW" altLang="en-US" sz="3200" dirty="0" smtClean="0"/>
              <a:t>     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替換</a:t>
            </a:r>
            <a:r>
              <a:rPr lang="zh-TW" altLang="en-US" sz="3200" dirty="0" smtClean="0"/>
              <a:t>一台新的</a:t>
            </a:r>
            <a:r>
              <a:rPr lang="en-US" altLang="zh-TW" sz="3200" dirty="0" smtClean="0"/>
              <a:t>…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還需要管理工具嗎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200" dirty="0" smtClean="0"/>
              <a:t> Server</a:t>
            </a:r>
            <a:r>
              <a:rPr lang="zh-TW" altLang="en-US" sz="3200" dirty="0" smtClean="0"/>
              <a:t> 還需要遠端存取嗎</a:t>
            </a:r>
            <a:r>
              <a:rPr lang="en-US" altLang="zh-TW" sz="3200" dirty="0" smtClean="0"/>
              <a:t>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Server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還需那麼完整的安全管控嗎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200" dirty="0" smtClean="0"/>
              <a:t> Server </a:t>
            </a:r>
            <a:r>
              <a:rPr lang="zh-TW" altLang="en-US" sz="3200" dirty="0" smtClean="0"/>
              <a:t>還需要那麼複雜的 </a:t>
            </a:r>
            <a:r>
              <a:rPr lang="en-US" altLang="zh-TW" sz="3200" dirty="0" smtClean="0"/>
              <a:t>Application </a:t>
            </a:r>
            <a:r>
              <a:rPr lang="zh-TW" altLang="en-US" sz="3200" dirty="0" smtClean="0"/>
              <a:t>安全機制嗎</a:t>
            </a:r>
            <a:r>
              <a:rPr lang="en-US" altLang="zh-TW" sz="3200" dirty="0" smtClean="0"/>
              <a:t>?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911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97"/>
          <a:stretch/>
        </p:blipFill>
        <p:spPr bwMode="auto">
          <a:xfrm>
            <a:off x="1097280" y="1584962"/>
            <a:ext cx="7584383" cy="4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"</a:t>
            </a:r>
            <a:r>
              <a:rPr lang="zh-TW" altLang="en-US" dirty="0" smtClean="0"/>
              <a:t>剛剛好夠用</a:t>
            </a:r>
            <a:r>
              <a:rPr lang="en-US" altLang="zh-TW" dirty="0" smtClean="0"/>
              <a:t>"</a:t>
            </a:r>
            <a:r>
              <a:rPr lang="zh-TW" altLang="en-US" dirty="0" smtClean="0"/>
              <a:t> 的平台需求</a:t>
            </a:r>
            <a:endParaRPr lang="zh-TW" altLang="en-US" dirty="0"/>
          </a:p>
        </p:txBody>
      </p:sp>
      <p:sp>
        <p:nvSpPr>
          <p:cNvPr id="5" name="右大括弧 4"/>
          <p:cNvSpPr/>
          <p:nvPr/>
        </p:nvSpPr>
        <p:spPr>
          <a:xfrm>
            <a:off x="8681663" y="2784297"/>
            <a:ext cx="472611" cy="139728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246742" y="3123343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只需要提供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需要的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功能就足夠了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8" name="右大括弧 7"/>
          <p:cNvSpPr/>
          <p:nvPr/>
        </p:nvSpPr>
        <p:spPr>
          <a:xfrm>
            <a:off x="8681663" y="4253503"/>
            <a:ext cx="472611" cy="6883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164550" y="4253503"/>
            <a:ext cx="30989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只需要提供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Hyper-V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就足夠了。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必要時可搭配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，兼顧安全與效能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右大括弧 9"/>
          <p:cNvSpPr/>
          <p:nvPr/>
        </p:nvSpPr>
        <p:spPr>
          <a:xfrm rot="16200000">
            <a:off x="4732648" y="1812808"/>
            <a:ext cx="472611" cy="21368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630890" y="1984555"/>
            <a:ext cx="2606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隔離層級不足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(process)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有安全顧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145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ttp://windowsitpro.com/site-files/windowsitpro.com/files/uploads/2015/08/contain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" y="100947"/>
            <a:ext cx="12068922" cy="60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679575" y="6105237"/>
            <a:ext cx="865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4"/>
              </a:rPr>
              <a:t>http://windowsitpro.com/windows-server-2016/differences-between-windows-containers-and-hyper-v-containers-windows-server-201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09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安德魯是誰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奧文環球 首席架構師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3200" dirty="0" smtClean="0"/>
              <a:t>一</a:t>
            </a:r>
            <a:r>
              <a:rPr lang="zh-TW" altLang="en-US" sz="3200" dirty="0" smtClean="0"/>
              <a:t>宇數位科技 </a:t>
            </a:r>
            <a:r>
              <a:rPr lang="en-US" altLang="zh-TW" sz="3200" dirty="0" smtClean="0"/>
              <a:t>CTO,</a:t>
            </a:r>
            <a:r>
              <a:rPr lang="zh-TW" altLang="en-US" sz="3200" dirty="0" smtClean="0"/>
              <a:t> 開發技術顧問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現任 </a:t>
            </a:r>
            <a:r>
              <a:rPr lang="en-US" altLang="zh-TW" sz="3200" dirty="0" smtClean="0"/>
              <a:t>MVP, </a:t>
            </a:r>
            <a:r>
              <a:rPr lang="zh-TW" altLang="en-US" sz="3200" dirty="0" smtClean="0"/>
              <a:t>微軟最有價值專家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經營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安</a:t>
            </a:r>
            <a:r>
              <a:rPr lang="zh-TW" altLang="en-US" sz="3200" dirty="0" smtClean="0"/>
              <a:t>德魯的部落</a:t>
            </a:r>
            <a:r>
              <a:rPr lang="zh-TW" altLang="en-US" sz="3200" dirty="0" smtClean="0"/>
              <a:t>格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2200" dirty="0" smtClean="0"/>
              <a:t>談論各種軟體開發與設計的大小事，想做個優秀的系統架構師。主題以 </a:t>
            </a:r>
            <a:r>
              <a:rPr lang="en-US" altLang="zh-TW" sz="2200" dirty="0" smtClean="0"/>
              <a:t>.NET / C#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 OOP / Container </a:t>
            </a:r>
            <a:r>
              <a:rPr lang="zh-TW" altLang="en-US" sz="2200" dirty="0" smtClean="0"/>
              <a:t>為主。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資策會 </a:t>
            </a:r>
            <a:r>
              <a:rPr lang="en-US" altLang="zh-TW" sz="3200" dirty="0" smtClean="0"/>
              <a:t>Azure </a:t>
            </a:r>
            <a:r>
              <a:rPr lang="en-US" altLang="zh-TW" sz="3200" dirty="0"/>
              <a:t>PaaS </a:t>
            </a:r>
            <a:r>
              <a:rPr lang="zh-TW" altLang="en-US" sz="3200" dirty="0"/>
              <a:t>講師</a:t>
            </a:r>
            <a:r>
              <a:rPr lang="en-US" altLang="zh-TW" sz="3200" dirty="0"/>
              <a:t>, </a:t>
            </a:r>
            <a:r>
              <a:rPr lang="en-US" altLang="zh-TW" sz="3200" dirty="0" err="1" smtClean="0"/>
              <a:t>TibaMe</a:t>
            </a:r>
            <a:r>
              <a:rPr lang="en-US" altLang="zh-TW" sz="3200" dirty="0" smtClean="0"/>
              <a:t> </a:t>
            </a:r>
            <a:r>
              <a:rPr lang="zh-TW" altLang="en-US" sz="3200" dirty="0" smtClean="0"/>
              <a:t>講師</a:t>
            </a:r>
            <a:r>
              <a:rPr lang="en-US" altLang="zh-TW" sz="3200" dirty="0" smtClean="0"/>
              <a:t>, </a:t>
            </a:r>
            <a:r>
              <a:rPr lang="zh-TW" altLang="en-US" sz="3200" dirty="0" smtClean="0"/>
              <a:t>專欄作家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6970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"</a:t>
            </a:r>
            <a:r>
              <a:rPr lang="zh-TW" altLang="en-US" dirty="0"/>
              <a:t>剛剛好夠用</a:t>
            </a:r>
            <a:r>
              <a:rPr lang="en-US" altLang="zh-TW" dirty="0" smtClean="0"/>
              <a:t>"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Nano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  <a:endParaRPr lang="zh-TW" altLang="en-US" dirty="0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4" t="20096" b="11576"/>
          <a:stretch/>
        </p:blipFill>
        <p:spPr bwMode="auto">
          <a:xfrm>
            <a:off x="7074010" y="2167847"/>
            <a:ext cx="2386434" cy="307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78141" y="2060727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Nano Server or Server Core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5125289" y="2045737"/>
            <a:ext cx="2113613" cy="12059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5125289" y="3454812"/>
            <a:ext cx="2098623" cy="3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78141" y="4032683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Windows Server </a:t>
            </a:r>
            <a:r>
              <a:rPr lang="en-US" altLang="zh-TW" dirty="0" smtClean="0"/>
              <a:t>2016 (Nano Server):</a:t>
            </a:r>
            <a:endParaRPr lang="en-US" altLang="zh-TW" dirty="0"/>
          </a:p>
          <a:p>
            <a:pPr algn="ctr"/>
            <a:r>
              <a:rPr lang="en-US" altLang="zh-TW" dirty="0" smtClean="0"/>
              <a:t>Hyper-V + Windows </a:t>
            </a:r>
            <a:r>
              <a:rPr lang="en-US" altLang="zh-TW" dirty="0"/>
              <a:t>Container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5125289" y="3829566"/>
            <a:ext cx="2098623" cy="2031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5125289" y="4628167"/>
            <a:ext cx="2098623" cy="813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4" t="20096" b="11576"/>
          <a:stretch/>
        </p:blipFill>
        <p:spPr bwMode="auto">
          <a:xfrm>
            <a:off x="9460444" y="2167847"/>
            <a:ext cx="2386434" cy="307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左大括弧 3"/>
          <p:cNvSpPr/>
          <p:nvPr/>
        </p:nvSpPr>
        <p:spPr>
          <a:xfrm rot="16200000">
            <a:off x="9337154" y="3103670"/>
            <a:ext cx="246580" cy="47728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394698" y="5741570"/>
            <a:ext cx="4347148" cy="47429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Orchestration (Container Cluster)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26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DEMO: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Hyper-v</a:t>
            </a:r>
            <a:r>
              <a:rPr lang="en-US" altLang="zh-TW" dirty="0" smtClean="0"/>
              <a:t> container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5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647700"/>
            <a:ext cx="12153900" cy="5562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9485" y="2200759"/>
            <a:ext cx="6028840" cy="17048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76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DevOps with Container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「build in factory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0" y="2154749"/>
            <a:ext cx="5672448" cy="339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.epochtimes.com/assets/uploads/2005/12/5122616300711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32" y="2042108"/>
            <a:ext cx="5241968" cy="35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5849815" y="3329354"/>
            <a:ext cx="738554" cy="112541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72614" y="5774076"/>
            <a:ext cx="562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搭配 </a:t>
            </a:r>
            <a:r>
              <a:rPr lang="en-US" altLang="zh-TW" dirty="0"/>
              <a:t>DevOps, CI / CD, </a:t>
            </a:r>
            <a:r>
              <a:rPr lang="zh-TW" altLang="en-US" dirty="0"/>
              <a:t>實現標準化</a:t>
            </a:r>
            <a:r>
              <a:rPr lang="en-US" altLang="zh-TW" dirty="0"/>
              <a:t>,</a:t>
            </a:r>
            <a:r>
              <a:rPr lang="zh-TW" altLang="en-US" dirty="0"/>
              <a:t> 快速的軟體生產流程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219092" y="5774076"/>
            <a:ext cx="547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搭配 </a:t>
            </a:r>
            <a:r>
              <a:rPr lang="en-US" altLang="zh-TW" dirty="0"/>
              <a:t>CI / CD, </a:t>
            </a:r>
            <a:r>
              <a:rPr lang="zh-TW" altLang="en-US" dirty="0"/>
              <a:t>與 </a:t>
            </a:r>
            <a:r>
              <a:rPr lang="en-US" altLang="zh-TW" dirty="0"/>
              <a:t>Docker,</a:t>
            </a:r>
            <a:r>
              <a:rPr lang="zh-TW" altLang="en-US" dirty="0"/>
              <a:t> 實現通用，標準化的快速佈署</a:t>
            </a:r>
          </a:p>
        </p:txBody>
      </p:sp>
    </p:spTree>
    <p:extLst>
      <p:ext uri="{BB962C8B-B14F-4D97-AF65-F5344CB8AC3E}">
        <p14:creationId xmlns:p14="http://schemas.microsoft.com/office/powerpoint/2010/main" val="11887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DEMO: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Application deployment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072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83" y="324458"/>
            <a:ext cx="8881880" cy="570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88332" y="1160585"/>
            <a:ext cx="5273741" cy="4718487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5733325" y="2435961"/>
            <a:ext cx="2144889" cy="8466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DEMO-WEB81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5733324" y="4840495"/>
            <a:ext cx="4357510" cy="8748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DEMO-VOLUME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733325" y="1465116"/>
            <a:ext cx="4357510" cy="81844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DEMO-PROXY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使用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IIS-ARR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NGINX)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945946" y="2435961"/>
            <a:ext cx="2144889" cy="8466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DEMO-WEB82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873501" y="3646822"/>
            <a:ext cx="2144889" cy="8466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DEMO-DB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6" descr="「docker volume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28" b="591"/>
          <a:stretch/>
        </p:blipFill>
        <p:spPr bwMode="auto">
          <a:xfrm>
            <a:off x="9503813" y="1895893"/>
            <a:ext cx="555626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接點 12"/>
          <p:cNvCxnSpPr>
            <a:endCxn id="8" idx="0"/>
          </p:cNvCxnSpPr>
          <p:nvPr/>
        </p:nvCxnSpPr>
        <p:spPr>
          <a:xfrm>
            <a:off x="7912080" y="844227"/>
            <a:ext cx="0" cy="620889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9503813" y="3282628"/>
            <a:ext cx="0" cy="1557867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467102" y="3282628"/>
            <a:ext cx="0" cy="1557867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7358925" y="3282628"/>
            <a:ext cx="191911" cy="364195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H="1">
            <a:off x="8352347" y="3282628"/>
            <a:ext cx="180623" cy="364195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7945946" y="4515810"/>
            <a:ext cx="0" cy="324685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6850923" y="2283561"/>
            <a:ext cx="0" cy="234501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9018389" y="2283561"/>
            <a:ext cx="0" cy="234501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「disk volume icon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014" y="5340030"/>
            <a:ext cx="304799" cy="30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「docker volume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28" b="591"/>
          <a:stretch/>
        </p:blipFill>
        <p:spPr bwMode="auto">
          <a:xfrm>
            <a:off x="9503813" y="2886363"/>
            <a:ext cx="555626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「docker volume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28" b="591"/>
          <a:stretch/>
        </p:blipFill>
        <p:spPr bwMode="auto">
          <a:xfrm>
            <a:off x="7338284" y="2886363"/>
            <a:ext cx="555626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「docker volume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28" b="591"/>
          <a:stretch/>
        </p:blipFill>
        <p:spPr bwMode="auto">
          <a:xfrm>
            <a:off x="8462763" y="4112491"/>
            <a:ext cx="555626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088331" y="5893560"/>
            <a:ext cx="332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Testing / Production Environment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84344" y="1160585"/>
            <a:ext cx="2997494" cy="1643030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884344" y="2866540"/>
            <a:ext cx="189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Docker Repository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6" name="Picture 2" descr="「visual studio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76" y="4294332"/>
            <a:ext cx="2937098" cy="15419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5" name="文字方塊 24"/>
          <p:cNvSpPr txBox="1"/>
          <p:nvPr/>
        </p:nvSpPr>
        <p:spPr>
          <a:xfrm>
            <a:off x="1884344" y="5879072"/>
            <a:ext cx="115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Developer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/>
          <p:cNvCxnSpPr>
            <a:stCxn id="1026" idx="0"/>
            <a:endCxn id="22" idx="2"/>
          </p:cNvCxnSpPr>
          <p:nvPr/>
        </p:nvCxnSpPr>
        <p:spPr>
          <a:xfrm flipV="1">
            <a:off x="3379725" y="2803615"/>
            <a:ext cx="3366" cy="1490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649037" y="1726145"/>
            <a:ext cx="7182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圓角矩形 33"/>
          <p:cNvSpPr/>
          <p:nvPr/>
        </p:nvSpPr>
        <p:spPr>
          <a:xfrm>
            <a:off x="2305176" y="1316338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2305176" y="2032954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3081799" y="2032954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3081799" y="1307145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3851015" y="1307145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3851015" y="2032954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標題 11"/>
          <p:cNvSpPr>
            <a:spLocks noGrp="1"/>
          </p:cNvSpPr>
          <p:nvPr>
            <p:ph type="title" idx="4294967295"/>
          </p:nvPr>
        </p:nvSpPr>
        <p:spPr>
          <a:xfrm>
            <a:off x="1805355" y="721089"/>
            <a:ext cx="10058400" cy="144938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BUILD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SHIP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RUN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850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9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0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謝謝大家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/>
              <a:t>請支持 安德魯的部落格 </a:t>
            </a:r>
            <a:r>
              <a:rPr lang="en-US" altLang="zh-TW" dirty="0"/>
              <a:t>~</a:t>
            </a:r>
          </a:p>
          <a:p>
            <a:r>
              <a:rPr lang="en-US" altLang="zh-TW" dirty="0">
                <a:hlinkClick r:id="rId3"/>
              </a:rPr>
              <a:t>https://www.facebook.com/andrew.blog.0928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http://columns.chicken-house.net/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https://scontent-tpe1-1.xx.fbcdn.net/t31.0-8/12486053_133625380346082_6599681590336715085_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2302928"/>
            <a:ext cx="3959225" cy="193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tpe1-1.xx.fbcdn.net/v/t1.0-1/c3.0.200.200/p200x200/12494803_133612290347391_178600785133335805_n.jpg?oh=e94b2e70ab63667b3bc052fe9230ceb6&amp;oe=58CC5A5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51" y="2641120"/>
            <a:ext cx="1356703" cy="13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2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為什麼你需要了解容器技術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 smtClean="0"/>
              <a:t> </a:t>
            </a:r>
            <a:r>
              <a:rPr lang="zh-TW" altLang="en-US" dirty="0" smtClean="0"/>
              <a:t>容器是軟體 </a:t>
            </a:r>
            <a:r>
              <a:rPr lang="en-US" altLang="zh-TW" dirty="0" smtClean="0"/>
              <a:t>(</a:t>
            </a:r>
            <a:r>
              <a:rPr lang="zh-TW" altLang="en-US" dirty="0" smtClean="0"/>
              <a:t>將來</a:t>
            </a:r>
            <a:r>
              <a:rPr lang="en-US" altLang="zh-TW" dirty="0" smtClean="0"/>
              <a:t>)</a:t>
            </a:r>
            <a:r>
              <a:rPr lang="zh-TW" altLang="en-US" dirty="0" smtClean="0"/>
              <a:t> 統一的部署方式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/>
              <a:t> 容器是實現 </a:t>
            </a:r>
            <a:r>
              <a:rPr lang="en-US" altLang="zh-TW" dirty="0" smtClean="0"/>
              <a:t>DevOps</a:t>
            </a:r>
            <a:r>
              <a:rPr lang="zh-TW" altLang="en-US" dirty="0" smtClean="0"/>
              <a:t> 流程的關鍵技術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endParaRPr lang="zh-TW" alt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/>
              <a:t> 容器是建構微服務 </a:t>
            </a:r>
            <a:r>
              <a:rPr lang="en-US" altLang="zh-TW" dirty="0"/>
              <a:t>(</a:t>
            </a:r>
            <a:r>
              <a:rPr lang="en-US" altLang="zh-TW" dirty="0" err="1"/>
              <a:t>Microservices</a:t>
            </a:r>
            <a:r>
              <a:rPr lang="en-US" altLang="zh-TW" dirty="0"/>
              <a:t>) </a:t>
            </a:r>
            <a:r>
              <a:rPr lang="zh-TW" altLang="en-US" dirty="0"/>
              <a:t>的關鍵技術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930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Windows Container FAQ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48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Container Tech: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Container 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Host OS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390043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90044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43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(Linux)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8" name="雲朵形 7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9384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for Windows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030867" y="5191005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523491" y="5338921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496597" y="4800603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420497" y="2447365"/>
            <a:ext cx="7005918" cy="2675240"/>
            <a:chOff x="2528047" y="1737360"/>
            <a:chExt cx="7005918" cy="4340711"/>
          </a:xfrm>
        </p:grpSpPr>
        <p:sp>
          <p:nvSpPr>
            <p:cNvPr id="8" name="圓角矩形 7"/>
            <p:cNvSpPr/>
            <p:nvPr/>
          </p:nvSpPr>
          <p:spPr>
            <a:xfrm>
              <a:off x="2528047" y="1737360"/>
              <a:ext cx="7005918" cy="4340711"/>
            </a:xfrm>
            <a:prstGeom prst="roundRect">
              <a:avLst>
                <a:gd name="adj" fmla="val 5824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10927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710928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710927" y="4061013"/>
              <a:ext cx="6527202" cy="5513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Docker </a:t>
              </a:r>
              <a:r>
                <a:rPr lang="en-US" altLang="zh-TW" dirty="0" smtClean="0"/>
                <a:t>Engine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10927" y="4679578"/>
              <a:ext cx="6527202" cy="10354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OS: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Linux (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Apline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 Linux + 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Busybox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)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73906" y="3442448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……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42416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542417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581264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581265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626296" y="5597570"/>
              <a:ext cx="25555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Hyper-V Virtual Machine</a:t>
              </a:r>
              <a:endParaRPr lang="zh-TW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4420497" y="5143039"/>
            <a:ext cx="7005918" cy="7467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for Windows + Docker Tools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2732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Windows Container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Windows 10 Pro / 2016 (with Hyper-V)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42229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License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scontent-tpe1-1.xx.fbcdn.net/v/t34.0-12/15555666_10206109671420895_1680935927_n.png?oh=1e09815e6749a1baf5e2d83437430450&amp;oe=5861B8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589359"/>
            <a:ext cx="10504805" cy="42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417994"/>
            <a:ext cx="1204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</a:t>
            </a:r>
            <a:r>
              <a:rPr lang="en-US" altLang="zh-TW" dirty="0" smtClean="0">
                <a:solidFill>
                  <a:schemeClr val="bg1"/>
                </a:solidFill>
              </a:rPr>
              <a:t>download.microsoft.com/download/7/2/9/7290EA05-DC56-4BED-9400-138C5701F174/WS2016LicensingDatasheet.pdf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850900" y="2717800"/>
            <a:ext cx="10634980" cy="8509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on Win10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0800" y="6413500"/>
            <a:ext cx="101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https://docs.microsoft.com/zh-tw/virtualization/windowscontainers/quick_start/quick_start_windows_10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70637"/>
            <a:ext cx="10058400" cy="38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6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on </a:t>
            </a:r>
            <a:r>
              <a:rPr lang="en-US" altLang="zh-TW" dirty="0" err="1" smtClean="0"/>
              <a:t>WinServer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012" y="1926696"/>
            <a:ext cx="8545958" cy="429746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6200" y="6413500"/>
            <a:ext cx="1030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https://docs.microsoft.com/en-us/virtualization/windowscontainers/quick-start/quick-start-windows-server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Compose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2" descr="https://wild0522.gitbooks.io/yeasy_dp/content/_images/docker_comp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642" y="2896362"/>
            <a:ext cx="23336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2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微服務是什麼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3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/>
        </p:nvSpPr>
        <p:spPr>
          <a:xfrm>
            <a:off x="908610" y="3937554"/>
            <a:ext cx="3021501" cy="23460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dirty="0" smtClean="0">
              <a:solidFill>
                <a:srgbClr val="FF0000"/>
              </a:solidFill>
            </a:endParaRPr>
          </a:p>
          <a:p>
            <a:pPr algn="ctr"/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Docker-Compose CLI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Compose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Windows Container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Windows 10 Pro / 2016 (with Hyper-V)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2588" y="3670611"/>
            <a:ext cx="85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</a:t>
            </a: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API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33350" y="6457950"/>
            <a:ext cx="120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https://</a:t>
            </a:r>
            <a:r>
              <a:rPr lang="en-US" altLang="zh-TW" b="1" dirty="0" smtClean="0">
                <a:solidFill>
                  <a:schemeClr val="bg1"/>
                </a:solidFill>
              </a:rPr>
              <a:t>github.com/docker/compose/releases, </a:t>
            </a:r>
            <a:r>
              <a:rPr lang="zh-TW" altLang="en-US" b="1" dirty="0" smtClean="0">
                <a:solidFill>
                  <a:schemeClr val="bg1"/>
                </a:solidFill>
              </a:rPr>
              <a:t> 下載後解壓縮，放到 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</a:rPr>
              <a:t>c:\program files\</a:t>
            </a:r>
            <a:r>
              <a:rPr lang="en-US" altLang="zh-TW" b="1" dirty="0" err="1" smtClean="0">
                <a:solidFill>
                  <a:schemeClr val="bg1"/>
                </a:solidFill>
              </a:rPr>
              <a:t>docker</a:t>
            </a:r>
            <a:r>
              <a:rPr lang="en-US" altLang="zh-TW" b="1" dirty="0" smtClean="0">
                <a:solidFill>
                  <a:schemeClr val="bg1"/>
                </a:solidFill>
              </a:rPr>
              <a:t>\docker-compose.exe </a:t>
            </a:r>
            <a:r>
              <a:rPr lang="zh-TW" altLang="en-US" b="1" dirty="0" smtClean="0">
                <a:solidFill>
                  <a:schemeClr val="bg1"/>
                </a:solidFill>
              </a:rPr>
              <a:t>即可。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rot="19082375">
            <a:off x="-1115367" y="110531"/>
            <a:ext cx="3054699" cy="6531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RECAP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935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95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Defining </a:t>
            </a:r>
            <a:r>
              <a:rPr lang="en-US" altLang="zh-TW" dirty="0"/>
              <a:t>and running </a:t>
            </a:r>
            <a:r>
              <a:rPr lang="en-US" altLang="zh-TW" dirty="0" smtClean="0"/>
              <a:t>"applications".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docker-compose_w_4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1825625"/>
            <a:ext cx="57932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6" y="1825625"/>
            <a:ext cx="5105750" cy="4351338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365736" y="3439820"/>
            <a:ext cx="1219200" cy="112294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54505" y="6419850"/>
            <a:ext cx="855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應用系統架構圖</a:t>
            </a:r>
            <a:r>
              <a:rPr lang="en-US" altLang="zh-TW" dirty="0" smtClean="0">
                <a:solidFill>
                  <a:schemeClr val="bg1"/>
                </a:solidFill>
              </a:rPr>
              <a:t>									</a:t>
            </a:r>
            <a:r>
              <a:rPr lang="zh-TW" altLang="en-US" dirty="0" smtClean="0">
                <a:solidFill>
                  <a:schemeClr val="bg1"/>
                </a:solidFill>
              </a:rPr>
              <a:t>定義檔 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en-US" altLang="zh-TW" dirty="0" err="1" smtClean="0">
                <a:solidFill>
                  <a:schemeClr val="bg1"/>
                </a:solidFill>
              </a:rPr>
              <a:t>docker-compose.yml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8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Swarm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Picture 2" descr="「docker swarm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2329171"/>
            <a:ext cx="4051300" cy="399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75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/>
          <p:cNvSpPr/>
          <p:nvPr/>
        </p:nvSpPr>
        <p:spPr>
          <a:xfrm>
            <a:off x="4207916" y="2000250"/>
            <a:ext cx="7279233" cy="4000500"/>
          </a:xfrm>
          <a:prstGeom prst="roundRect">
            <a:avLst/>
          </a:prstGeom>
          <a:ln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r>
              <a:rPr lang="en-US" altLang="zh-TW" b="1" dirty="0">
                <a:solidFill>
                  <a:srgbClr val="FF0000"/>
                </a:solidFill>
              </a:rPr>
              <a:t>	</a:t>
            </a:r>
            <a:r>
              <a:rPr lang="en-US" altLang="zh-TW" b="1" dirty="0" smtClean="0">
                <a:solidFill>
                  <a:srgbClr val="FF0000"/>
                </a:solidFill>
              </a:rPr>
              <a:t>Docker Swarm Cluster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908611" y="3937555"/>
            <a:ext cx="2696360" cy="1469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b="1" dirty="0" smtClean="0">
              <a:solidFill>
                <a:srgbClr val="FF0000"/>
              </a:solidFill>
            </a:endParaRPr>
          </a:p>
          <a:p>
            <a:pPr algn="ctr"/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Docker-Compose CLI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Swarm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2588" y="3670611"/>
            <a:ext cx="85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</a:t>
            </a: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API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601868" y="3185856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Master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4" name="圓角矩形 23"/>
          <p:cNvSpPr/>
          <p:nvPr/>
        </p:nvSpPr>
        <p:spPr>
          <a:xfrm>
            <a:off x="6342499" y="241717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5" name="圓角矩形 24"/>
          <p:cNvSpPr/>
          <p:nvPr/>
        </p:nvSpPr>
        <p:spPr>
          <a:xfrm>
            <a:off x="8002287" y="241717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6" name="圓角矩形 25"/>
          <p:cNvSpPr/>
          <p:nvPr/>
        </p:nvSpPr>
        <p:spPr>
          <a:xfrm>
            <a:off x="9662075" y="241717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7" name="圓角矩形 26"/>
          <p:cNvSpPr/>
          <p:nvPr/>
        </p:nvSpPr>
        <p:spPr>
          <a:xfrm>
            <a:off x="6342499" y="423402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8" name="圓角矩形 27"/>
          <p:cNvSpPr/>
          <p:nvPr/>
        </p:nvSpPr>
        <p:spPr>
          <a:xfrm>
            <a:off x="8002287" y="423402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9" name="圓角矩形 28"/>
          <p:cNvSpPr/>
          <p:nvPr/>
        </p:nvSpPr>
        <p:spPr>
          <a:xfrm>
            <a:off x="9662075" y="423402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514722" y="3823011"/>
            <a:ext cx="317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 API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5984357" y="3279648"/>
            <a:ext cx="554513" cy="19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5984095" y="4316942"/>
            <a:ext cx="634719" cy="174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6017160" y="3445447"/>
            <a:ext cx="2262341" cy="217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6081039" y="3599728"/>
            <a:ext cx="3805911" cy="18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025417" y="4139042"/>
            <a:ext cx="2254084" cy="33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6081039" y="4000500"/>
            <a:ext cx="3805911" cy="415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3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 descr="「docker swarm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5" y="0"/>
            <a:ext cx="10828150" cy="60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09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 bwMode="auto">
          <a:xfrm>
            <a:off x="1563484" y="3346126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563484" y="4188688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1563484" y="5031250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439891" y="3562664"/>
            <a:ext cx="3645668" cy="283259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6748596" y="4042887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8323670" y="320794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748596" y="5091818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9906315" y="403852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9895611" y="5057473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8323670" y="591101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81433"/>
            <a:ext cx="598605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Monolithic application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5986053" y="268813"/>
            <a:ext cx="645042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application approach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7272" y="1129974"/>
            <a:ext cx="3392336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</a:t>
            </a:r>
            <a:r>
              <a:rPr kumimoji="0" lang="en-US" sz="1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</a:t>
            </a: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application separates functionality into separate smaller services.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out by deploying each service independently creating instances of these services across servers/VMs/containers</a:t>
            </a:r>
          </a:p>
        </p:txBody>
      </p:sp>
      <p:sp>
        <p:nvSpPr>
          <p:cNvPr id="12" name="Hexagon 11"/>
          <p:cNvSpPr/>
          <p:nvPr/>
        </p:nvSpPr>
        <p:spPr bwMode="auto">
          <a:xfrm>
            <a:off x="9951509" y="1408943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Hexagon 12"/>
          <p:cNvSpPr/>
          <p:nvPr/>
        </p:nvSpPr>
        <p:spPr bwMode="auto">
          <a:xfrm>
            <a:off x="11131355" y="1936871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Hexagon 13"/>
          <p:cNvSpPr/>
          <p:nvPr/>
        </p:nvSpPr>
        <p:spPr bwMode="auto">
          <a:xfrm>
            <a:off x="11564235" y="169454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9930527" y="1431219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9955568" y="1384297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9951096" y="1964837"/>
            <a:ext cx="272812" cy="244066"/>
          </a:xfrm>
          <a:prstGeom prst="hexagon">
            <a:avLst>
              <a:gd name="adj" fmla="val 55889"/>
              <a:gd name="vf" fmla="val 11547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9920509" y="1936871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9937732" y="198319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10350653" y="1727613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Hexagon 20"/>
          <p:cNvSpPr/>
          <p:nvPr/>
        </p:nvSpPr>
        <p:spPr bwMode="auto">
          <a:xfrm>
            <a:off x="10391969" y="1678564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Hexagon 21"/>
          <p:cNvSpPr/>
          <p:nvPr/>
        </p:nvSpPr>
        <p:spPr bwMode="auto">
          <a:xfrm>
            <a:off x="10348780" y="1693159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0919019" y="1294011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472" y="975981"/>
            <a:ext cx="3456340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monolithic application has most of its functionality within a few processes that are componentized with libraries. 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by cloning the app on multiple servers/VMs/Containers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57" y="1367721"/>
            <a:ext cx="605950" cy="602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35" y="1423533"/>
            <a:ext cx="605950" cy="6023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80" y="1658307"/>
            <a:ext cx="605950" cy="602386"/>
          </a:xfrm>
          <a:prstGeom prst="rect">
            <a:avLst/>
          </a:prstGeom>
        </p:spPr>
      </p:pic>
      <p:sp>
        <p:nvSpPr>
          <p:cNvPr id="32" name="Hexagon 31"/>
          <p:cNvSpPr/>
          <p:nvPr/>
        </p:nvSpPr>
        <p:spPr bwMode="auto">
          <a:xfrm>
            <a:off x="9886120" y="1371416"/>
            <a:ext cx="366566" cy="309828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9684116" y="1294010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45105" y="945708"/>
            <a:ext cx="749118" cy="37668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065134" y="932513"/>
            <a:ext cx="786721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2</a:t>
            </a:r>
          </a:p>
        </p:txBody>
      </p:sp>
      <p:sp>
        <p:nvSpPr>
          <p:cNvPr id="38" name="Hexagon 37"/>
          <p:cNvSpPr/>
          <p:nvPr/>
        </p:nvSpPr>
        <p:spPr bwMode="auto">
          <a:xfrm>
            <a:off x="11124830" y="141813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Hexagon 38"/>
          <p:cNvSpPr/>
          <p:nvPr/>
        </p:nvSpPr>
        <p:spPr bwMode="auto">
          <a:xfrm>
            <a:off x="11124830" y="1408943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11139818" y="1365785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11085559" y="1949836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11577474" y="1671877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11539836" y="166891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11168371" y="1946260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5986053" y="297316"/>
            <a:ext cx="3617" cy="609794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4005161" y="966264"/>
            <a:ext cx="1023415" cy="1341120"/>
            <a:chOff x="4004846" y="965905"/>
            <a:chExt cx="1023560" cy="1341310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4004846" y="1287776"/>
              <a:ext cx="1023560" cy="1019439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0795" cap="flat" cmpd="sng" algn="ctr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6326" y="1489621"/>
              <a:ext cx="286870" cy="309872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83196" y="1884030"/>
              <a:ext cx="286870" cy="30987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0066" y="1489621"/>
              <a:ext cx="286870" cy="30987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60986" y="965905"/>
              <a:ext cx="749224" cy="376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App 1</a:t>
              </a:r>
            </a:p>
          </p:txBody>
        </p:sp>
      </p:grpSp>
      <p:sp>
        <p:nvSpPr>
          <p:cNvPr id="52" name="Hexagon 51"/>
          <p:cNvSpPr/>
          <p:nvPr/>
        </p:nvSpPr>
        <p:spPr bwMode="auto">
          <a:xfrm>
            <a:off x="9919926" y="1974226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Hexagon 52"/>
          <p:cNvSpPr/>
          <p:nvPr/>
        </p:nvSpPr>
        <p:spPr bwMode="auto">
          <a:xfrm>
            <a:off x="9903286" y="196240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Hexagon 53"/>
          <p:cNvSpPr/>
          <p:nvPr/>
        </p:nvSpPr>
        <p:spPr bwMode="auto">
          <a:xfrm>
            <a:off x="11119123" y="1401439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Hexagon 54"/>
          <p:cNvSpPr/>
          <p:nvPr/>
        </p:nvSpPr>
        <p:spPr bwMode="auto">
          <a:xfrm>
            <a:off x="11124877" y="141427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Hexagon 55"/>
          <p:cNvSpPr/>
          <p:nvPr/>
        </p:nvSpPr>
        <p:spPr bwMode="auto">
          <a:xfrm>
            <a:off x="11130979" y="1382388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Hexagon 56"/>
          <p:cNvSpPr/>
          <p:nvPr/>
        </p:nvSpPr>
        <p:spPr bwMode="auto">
          <a:xfrm>
            <a:off x="10346033" y="171339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Hexagon 57"/>
          <p:cNvSpPr/>
          <p:nvPr/>
        </p:nvSpPr>
        <p:spPr bwMode="auto">
          <a:xfrm>
            <a:off x="10367571" y="170902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Hexagon 32"/>
          <p:cNvSpPr/>
          <p:nvPr/>
        </p:nvSpPr>
        <p:spPr bwMode="auto">
          <a:xfrm>
            <a:off x="9886120" y="1935598"/>
            <a:ext cx="366566" cy="309828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Hexagon 33"/>
          <p:cNvSpPr/>
          <p:nvPr/>
        </p:nvSpPr>
        <p:spPr bwMode="auto">
          <a:xfrm>
            <a:off x="10303479" y="1660278"/>
            <a:ext cx="366566" cy="309828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11084478" y="1363718"/>
            <a:ext cx="366566" cy="309828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Hexagon 24"/>
          <p:cNvSpPr/>
          <p:nvPr/>
        </p:nvSpPr>
        <p:spPr bwMode="auto">
          <a:xfrm>
            <a:off x="11501837" y="1652581"/>
            <a:ext cx="366566" cy="309828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Hexagon 23"/>
          <p:cNvSpPr/>
          <p:nvPr/>
        </p:nvSpPr>
        <p:spPr bwMode="auto">
          <a:xfrm>
            <a:off x="11084478" y="1927901"/>
            <a:ext cx="366566" cy="309828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 rot="19082375">
            <a:off x="-1115367" y="110531"/>
            <a:ext cx="3054699" cy="6531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RECAP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圓角矩形 1"/>
          <p:cNvSpPr/>
          <p:nvPr/>
        </p:nvSpPr>
        <p:spPr bwMode="auto">
          <a:xfrm>
            <a:off x="6468177" y="3191051"/>
            <a:ext cx="5474257" cy="342941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Docker Compose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+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Docker Swarm</a:t>
            </a:r>
            <a:endParaRPr lang="zh-TW" alt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64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78E-6 1.64321E-6 L -0.14488 0.296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0" y="147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-2.0699E-6 L -0.16888 0.410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0" y="205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214E-6 -2.62823E-6 L -0.16517 0.494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" y="24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432E-6 -2.55561E-6 L -0.08936 0.2812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40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644E-6 -4.08534E-8 L -0.21764 0.397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8" y="198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4.335E-6 L -0.1482 0.279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6" y="139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2.55561E-6 L -0.04927 0.42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" y="211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68E-6 -2.16523E-6 L -0.00664 0.354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177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2.9823E-6 L -0.02796 0.3229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161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626E-6 -4.52565E-6 L -0.05667 0.516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" y="258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885E-6 -4.54834E-6 L -0.34057 0.40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8" y="203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-1.31185E-6 L -0.06944 0.23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19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889E-7 -1.31185E-6 L -0.15484 0.5860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8" y="29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509E-7 1.02587E-6 L -0.10391 0.655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327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159E-6 -3.24557E-6 L -0.08948 0.5794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2896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342E-6 -2.72356E-6 L -0.27891 0.463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2" y="231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308E-6 4.06264E-6 L -0.32589 0.381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1" y="190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39E-7 1.54789E-6 L -0.33138 0.5267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9" y="2632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423E-6 1.89287E-6 L -0.21955 0.546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8" y="2730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032E-6 3.69496E-6 L -0.21177 0.361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5" y="1808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77E-7 -2.72356E-6 L -0.23768 0.463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4" y="231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7 2.26055E-6 L -0.20896 0.662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9" y="331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57E-6 -1.51158E-6 L -0.06115 0.5594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" y="279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5.03858E-7 L -0.14475 0.2376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8" y="1187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1902E-6 1.39355E-6 L 0.01711 0.5324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" y="2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6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57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2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 bwMode="auto">
          <a:xfrm>
            <a:off x="1563484" y="3346126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563484" y="4188688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1563484" y="5031250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439891" y="3562664"/>
            <a:ext cx="3645668" cy="283259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6748596" y="4042887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8323670" y="320794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748596" y="5091818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9906315" y="403852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9895611" y="5057473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8323670" y="591101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81433"/>
            <a:ext cx="598605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Monolithic application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5986053" y="268813"/>
            <a:ext cx="645042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application approach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7272" y="1129974"/>
            <a:ext cx="3392336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</a:t>
            </a:r>
            <a:r>
              <a:rPr kumimoji="0" lang="en-US" sz="1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</a:t>
            </a: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application separates functionality into separate smaller services.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out by deploying each service independently creating instances of these services across servers/VMs/containers</a:t>
            </a:r>
          </a:p>
        </p:txBody>
      </p:sp>
      <p:sp>
        <p:nvSpPr>
          <p:cNvPr id="12" name="Hexagon 11"/>
          <p:cNvSpPr/>
          <p:nvPr/>
        </p:nvSpPr>
        <p:spPr bwMode="auto">
          <a:xfrm>
            <a:off x="9951509" y="1408943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Hexagon 12"/>
          <p:cNvSpPr/>
          <p:nvPr/>
        </p:nvSpPr>
        <p:spPr bwMode="auto">
          <a:xfrm>
            <a:off x="11131355" y="1936871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Hexagon 13"/>
          <p:cNvSpPr/>
          <p:nvPr/>
        </p:nvSpPr>
        <p:spPr bwMode="auto">
          <a:xfrm>
            <a:off x="11564235" y="169454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9930527" y="1431219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9955568" y="1384297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9951096" y="1964837"/>
            <a:ext cx="272812" cy="244066"/>
          </a:xfrm>
          <a:prstGeom prst="hexagon">
            <a:avLst>
              <a:gd name="adj" fmla="val 55889"/>
              <a:gd name="vf" fmla="val 11547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9920509" y="1936871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9937732" y="198319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10350653" y="1727613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Hexagon 20"/>
          <p:cNvSpPr/>
          <p:nvPr/>
        </p:nvSpPr>
        <p:spPr bwMode="auto">
          <a:xfrm>
            <a:off x="10391969" y="1678564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Hexagon 21"/>
          <p:cNvSpPr/>
          <p:nvPr/>
        </p:nvSpPr>
        <p:spPr bwMode="auto">
          <a:xfrm>
            <a:off x="10348780" y="1693159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0919019" y="1294011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472" y="975981"/>
            <a:ext cx="3456340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monolithic application has most of its functionality within a few processes that are componentized with libraries. 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by cloning the app on multiple servers/VMs/Containers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57" y="1367721"/>
            <a:ext cx="605950" cy="602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35" y="1423533"/>
            <a:ext cx="605950" cy="6023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80" y="1658307"/>
            <a:ext cx="605950" cy="602386"/>
          </a:xfrm>
          <a:prstGeom prst="rect">
            <a:avLst/>
          </a:prstGeom>
        </p:spPr>
      </p:pic>
      <p:sp>
        <p:nvSpPr>
          <p:cNvPr id="32" name="Hexagon 31"/>
          <p:cNvSpPr/>
          <p:nvPr/>
        </p:nvSpPr>
        <p:spPr bwMode="auto">
          <a:xfrm>
            <a:off x="9886120" y="1371416"/>
            <a:ext cx="366566" cy="309828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9684116" y="1294010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45105" y="945708"/>
            <a:ext cx="749118" cy="37668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065134" y="932513"/>
            <a:ext cx="786721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2</a:t>
            </a:r>
          </a:p>
        </p:txBody>
      </p:sp>
      <p:sp>
        <p:nvSpPr>
          <p:cNvPr id="38" name="Hexagon 37"/>
          <p:cNvSpPr/>
          <p:nvPr/>
        </p:nvSpPr>
        <p:spPr bwMode="auto">
          <a:xfrm>
            <a:off x="11124830" y="141813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Hexagon 38"/>
          <p:cNvSpPr/>
          <p:nvPr/>
        </p:nvSpPr>
        <p:spPr bwMode="auto">
          <a:xfrm>
            <a:off x="11124830" y="1408943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11139818" y="1365785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11085559" y="1949836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11577474" y="1671877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11539836" y="166891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11168371" y="1946260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5986053" y="297316"/>
            <a:ext cx="3617" cy="609794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4005161" y="966264"/>
            <a:ext cx="1023415" cy="1341120"/>
            <a:chOff x="4004846" y="965905"/>
            <a:chExt cx="1023560" cy="1341310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4004846" y="1287776"/>
              <a:ext cx="1023560" cy="1019439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0795" cap="flat" cmpd="sng" algn="ctr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6326" y="1489621"/>
              <a:ext cx="286870" cy="309872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83196" y="1884030"/>
              <a:ext cx="286870" cy="30987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0066" y="1489621"/>
              <a:ext cx="286870" cy="30987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60986" y="965905"/>
              <a:ext cx="749224" cy="376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App 1</a:t>
              </a:r>
            </a:p>
          </p:txBody>
        </p:sp>
      </p:grpSp>
      <p:sp>
        <p:nvSpPr>
          <p:cNvPr id="52" name="Hexagon 51"/>
          <p:cNvSpPr/>
          <p:nvPr/>
        </p:nvSpPr>
        <p:spPr bwMode="auto">
          <a:xfrm>
            <a:off x="9919926" y="1974226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Hexagon 52"/>
          <p:cNvSpPr/>
          <p:nvPr/>
        </p:nvSpPr>
        <p:spPr bwMode="auto">
          <a:xfrm>
            <a:off x="9903286" y="196240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Hexagon 53"/>
          <p:cNvSpPr/>
          <p:nvPr/>
        </p:nvSpPr>
        <p:spPr bwMode="auto">
          <a:xfrm>
            <a:off x="11119123" y="1401439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Hexagon 54"/>
          <p:cNvSpPr/>
          <p:nvPr/>
        </p:nvSpPr>
        <p:spPr bwMode="auto">
          <a:xfrm>
            <a:off x="11124877" y="141427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Hexagon 55"/>
          <p:cNvSpPr/>
          <p:nvPr/>
        </p:nvSpPr>
        <p:spPr bwMode="auto">
          <a:xfrm>
            <a:off x="11130979" y="1382388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Hexagon 56"/>
          <p:cNvSpPr/>
          <p:nvPr/>
        </p:nvSpPr>
        <p:spPr bwMode="auto">
          <a:xfrm>
            <a:off x="10346033" y="171339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Hexagon 57"/>
          <p:cNvSpPr/>
          <p:nvPr/>
        </p:nvSpPr>
        <p:spPr bwMode="auto">
          <a:xfrm>
            <a:off x="10367571" y="170902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Hexagon 32"/>
          <p:cNvSpPr/>
          <p:nvPr/>
        </p:nvSpPr>
        <p:spPr bwMode="auto">
          <a:xfrm>
            <a:off x="9886120" y="1935598"/>
            <a:ext cx="366566" cy="309828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Hexagon 33"/>
          <p:cNvSpPr/>
          <p:nvPr/>
        </p:nvSpPr>
        <p:spPr bwMode="auto">
          <a:xfrm>
            <a:off x="10303479" y="1660278"/>
            <a:ext cx="366566" cy="309828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11084478" y="1363718"/>
            <a:ext cx="366566" cy="309828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Hexagon 24"/>
          <p:cNvSpPr/>
          <p:nvPr/>
        </p:nvSpPr>
        <p:spPr bwMode="auto">
          <a:xfrm>
            <a:off x="11501837" y="1652581"/>
            <a:ext cx="366566" cy="309828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Hexagon 23"/>
          <p:cNvSpPr/>
          <p:nvPr/>
        </p:nvSpPr>
        <p:spPr bwMode="auto">
          <a:xfrm>
            <a:off x="11084478" y="1927901"/>
            <a:ext cx="366566" cy="309828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1" y="6437581"/>
            <a:ext cx="658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//</a:t>
            </a:r>
            <a:r>
              <a:rPr lang="en-US" altLang="zh-TW" dirty="0"/>
              <a:t>B</a:t>
            </a:r>
            <a:r>
              <a:rPr lang="en-US" altLang="zh-TW" dirty="0" smtClean="0"/>
              <a:t>uild/2016, T693 – Building </a:t>
            </a:r>
            <a:r>
              <a:rPr lang="en-US" altLang="zh-TW" dirty="0" err="1" smtClean="0"/>
              <a:t>Microservices</a:t>
            </a:r>
            <a:r>
              <a:rPr lang="en-US" altLang="zh-TW" dirty="0" smtClean="0"/>
              <a:t> With Service Fabric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4825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78E-6 1.64321E-6 L -0.14488 0.296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0" y="147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-2.0699E-6 L -0.16888 0.410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0" y="205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214E-6 -2.62823E-6 L -0.16517 0.494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" y="24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432E-6 -2.55561E-6 L -0.08936 0.2812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40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644E-6 -4.08534E-8 L -0.21764 0.397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8" y="198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4.335E-6 L -0.1482 0.279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6" y="139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2.55561E-6 L -0.04927 0.42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" y="211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68E-6 -2.16523E-6 L -0.00664 0.354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177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2.9823E-6 L -0.02796 0.3229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161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626E-6 -4.52565E-6 L -0.05667 0.516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" y="258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885E-6 -4.54834E-6 L -0.34057 0.40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8" y="203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-1.31185E-6 L -0.06944 0.23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19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889E-7 -1.31185E-6 L -0.15484 0.5860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8" y="29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509E-7 1.02587E-6 L -0.10391 0.655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327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159E-6 -3.24557E-6 L -0.08948 0.5794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2896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342E-6 -2.72356E-6 L -0.27891 0.463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2" y="231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308E-6 4.06264E-6 L -0.32589 0.381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1" y="190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39E-7 1.54789E-6 L -0.33138 0.5267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9" y="2632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423E-6 1.89287E-6 L -0.21955 0.546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8" y="2730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032E-6 3.69496E-6 L -0.21177 0.361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5" y="1808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77E-7 -2.72356E-6 L -0.23768 0.463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4" y="231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7 2.26055E-6 L -0.20896 0.662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9" y="331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57E-6 -1.51158E-6 L -0.06115 0.5594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" y="279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5.03858E-7 L -0.14475 0.2376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8" y="1187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1902E-6 1.39355E-6 L 0.01711 0.5324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" y="2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3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微服務的定義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一群協同運作的小型自主服務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(autonomous service)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小巧，專注、 自主性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組合性、最佳可替換性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技術異質性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組織調教、彈性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容易佈署、擴展</a:t>
            </a:r>
            <a:endParaRPr lang="en-US" altLang="zh-TW" dirty="0"/>
          </a:p>
        </p:txBody>
      </p:sp>
      <p:pic>
        <p:nvPicPr>
          <p:cNvPr id="1026" name="Picture 2" descr="「建構微服務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3"/>
          <a:stretch/>
        </p:blipFill>
        <p:spPr bwMode="auto">
          <a:xfrm>
            <a:off x="7620000" y="470042"/>
            <a:ext cx="4572000" cy="581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microservice-verdict/productivit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1"/>
          <a:stretch/>
        </p:blipFill>
        <p:spPr bwMode="auto">
          <a:xfrm>
            <a:off x="1005819" y="806083"/>
            <a:ext cx="8087837" cy="554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6488668"/>
            <a:ext cx="731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http://martinfowler.com/bliki/images/microservice-verdict/productivity.png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711716" y="524148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服務架構，藉由切割大型系統為數個獨立服務，能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有效控制軟體開發的複雜度。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220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微服務需要更有效率的部署技術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 smtClean="0"/>
              <a:t> 獨立的執行環境控制能力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 </a:t>
            </a:r>
            <a:r>
              <a:rPr lang="zh-TW" altLang="en-US" dirty="0" smtClean="0"/>
              <a:t>比</a:t>
            </a:r>
            <a:r>
              <a:rPr lang="zh-TW" altLang="en-US" dirty="0"/>
              <a:t> </a:t>
            </a:r>
            <a:r>
              <a:rPr lang="en-US" altLang="zh-TW" dirty="0" smtClean="0"/>
              <a:t>VM</a:t>
            </a:r>
            <a:r>
              <a:rPr lang="zh-TW" altLang="en-US" dirty="0"/>
              <a:t> </a:t>
            </a:r>
            <a:r>
              <a:rPr lang="zh-TW" altLang="en-US" dirty="0" smtClean="0"/>
              <a:t>更小的細粒度要求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 smtClean="0"/>
              <a:t> 容易部署，擴充 </a:t>
            </a:r>
            <a:r>
              <a:rPr lang="en-US" altLang="zh-TW" dirty="0" smtClean="0"/>
              <a:t>(scale out)</a:t>
            </a:r>
            <a:r>
              <a:rPr lang="zh-TW" altLang="en-US" dirty="0" smtClean="0"/>
              <a:t>，更新服務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 smtClean="0"/>
              <a:t> </a:t>
            </a:r>
            <a:r>
              <a:rPr lang="en-US" altLang="zh-TW" dirty="0" smtClean="0"/>
              <a:t>DevOps, </a:t>
            </a:r>
            <a:r>
              <a:rPr lang="zh-TW" altLang="en-US" dirty="0" smtClean="0"/>
              <a:t>從開發到部署的過程必須容易自動化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138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  <a:b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最適合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</a:t>
            </a:r>
            <a:r>
              <a:rPr lang="zh-TW" altLang="en-US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服務的部署方式</a:t>
            </a:r>
            <a:endParaRPr lang="zh-TW" altLang="en-US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790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6357</TotalTime>
  <Words>943</Words>
  <Application>Microsoft Office PowerPoint</Application>
  <PresentationFormat>寬螢幕</PresentationFormat>
  <Paragraphs>290</Paragraphs>
  <Slides>48</Slides>
  <Notes>20</Notes>
  <HiddenSlides>2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微軟正黑體</vt:lpstr>
      <vt:lpstr>新細明體</vt:lpstr>
      <vt:lpstr>Arial</vt:lpstr>
      <vt:lpstr>Calibri</vt:lpstr>
      <vt:lpstr>Calibri Light</vt:lpstr>
      <vt:lpstr>Consolas</vt:lpstr>
      <vt:lpstr>Segoe UI</vt:lpstr>
      <vt:lpstr>Segoe UI Light</vt:lpstr>
      <vt:lpstr>Wingdings</vt:lpstr>
      <vt:lpstr>回顧</vt:lpstr>
      <vt:lpstr>5-30721_Build_2016_Template_Dark</vt:lpstr>
      <vt:lpstr>5-30721_Build_2016_Template_Light</vt:lpstr>
      <vt:lpstr>Windows 原生的容器技術 (for .NET Developers)</vt:lpstr>
      <vt:lpstr>安德魯是誰?</vt:lpstr>
      <vt:lpstr>為什麼你需要了解容器技術?</vt:lpstr>
      <vt:lpstr>微服務是什麼?</vt:lpstr>
      <vt:lpstr>PowerPoint 簡報</vt:lpstr>
      <vt:lpstr>微服務的定義</vt:lpstr>
      <vt:lpstr>PowerPoint 簡報</vt:lpstr>
      <vt:lpstr>微服務需要更有效率的部署技術</vt:lpstr>
      <vt:lpstr>Container  最適合微服務的部署方式</vt:lpstr>
      <vt:lpstr>你還在用舊工具解決新問題嗎? </vt:lpstr>
      <vt:lpstr>PowerPoint 簡報</vt:lpstr>
      <vt:lpstr>DEMO: </vt:lpstr>
      <vt:lpstr>PowerPoint 簡報</vt:lpstr>
      <vt:lpstr>PowerPoint 簡報</vt:lpstr>
      <vt:lpstr>PowerPoint 簡報</vt:lpstr>
      <vt:lpstr>Immutable Services 容器化的部署策略</vt:lpstr>
      <vt:lpstr>用 "重新部署" 取代遠端管理與更新</vt:lpstr>
      <vt:lpstr>"剛剛好夠用" 的平台需求</vt:lpstr>
      <vt:lpstr>PowerPoint 簡報</vt:lpstr>
      <vt:lpstr>"剛剛好夠用" 的 Nano Server</vt:lpstr>
      <vt:lpstr>DEMO: </vt:lpstr>
      <vt:lpstr>PowerPoint 簡報</vt:lpstr>
      <vt:lpstr>DevOps with Container</vt:lpstr>
      <vt:lpstr>DEMO: </vt:lpstr>
      <vt:lpstr>PowerPoint 簡報</vt:lpstr>
      <vt:lpstr>BUILD &gt; SHIP &gt; RUN  </vt:lpstr>
      <vt:lpstr>PowerPoint 簡報</vt:lpstr>
      <vt:lpstr>Question?</vt:lpstr>
      <vt:lpstr>謝謝大家 </vt:lpstr>
      <vt:lpstr>PowerPoint 簡報</vt:lpstr>
      <vt:lpstr>Windows Container FAQ</vt:lpstr>
      <vt:lpstr>Container Tech:</vt:lpstr>
      <vt:lpstr>Docker (Linux)</vt:lpstr>
      <vt:lpstr>Docker for Windows</vt:lpstr>
      <vt:lpstr>Windows Container</vt:lpstr>
      <vt:lpstr>Windows Container License</vt:lpstr>
      <vt:lpstr>Windows Container on Win10</vt:lpstr>
      <vt:lpstr>Windows Container on WinServer</vt:lpstr>
      <vt:lpstr>Docker Compose</vt:lpstr>
      <vt:lpstr>Docker Compose</vt:lpstr>
      <vt:lpstr>Defining and running "applications".</vt:lpstr>
      <vt:lpstr>Docker Swarm</vt:lpstr>
      <vt:lpstr>Docker Swarm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Token 入門</dc:title>
  <dc:creator>Andrew Wu</dc:creator>
  <cp:lastModifiedBy>Andrew Wu</cp:lastModifiedBy>
  <cp:revision>147</cp:revision>
  <dcterms:created xsi:type="dcterms:W3CDTF">2016-11-15T09:34:15Z</dcterms:created>
  <dcterms:modified xsi:type="dcterms:W3CDTF">2017-03-08T18:26:16Z</dcterms:modified>
</cp:coreProperties>
</file>